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91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C3D0-2E23-429C-956B-DBBCA7E0542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31B0-C660-4F4E-B986-9459D6032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96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C3D0-2E23-429C-956B-DBBCA7E0542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31B0-C660-4F4E-B986-9459D6032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2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C3D0-2E23-429C-956B-DBBCA7E0542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31B0-C660-4F4E-B986-9459D6032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9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C3D0-2E23-429C-956B-DBBCA7E0542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31B0-C660-4F4E-B986-9459D6032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9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C3D0-2E23-429C-956B-DBBCA7E0542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31B0-C660-4F4E-B986-9459D6032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47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C3D0-2E23-429C-956B-DBBCA7E0542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31B0-C660-4F4E-B986-9459D6032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53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C3D0-2E23-429C-956B-DBBCA7E0542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31B0-C660-4F4E-B986-9459D6032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04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C3D0-2E23-429C-956B-DBBCA7E0542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31B0-C660-4F4E-B986-9459D6032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75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C3D0-2E23-429C-956B-DBBCA7E0542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31B0-C660-4F4E-B986-9459D6032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43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C3D0-2E23-429C-956B-DBBCA7E0542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31B0-C660-4F4E-B986-9459D6032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3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C3D0-2E23-429C-956B-DBBCA7E0542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31B0-C660-4F4E-B986-9459D6032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5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CC3D0-2E23-429C-956B-DBBCA7E0542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731B0-C660-4F4E-B986-9459D6032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36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  <a:t>PASSIVE VOICE - 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Script" panose="020000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ассивный залог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035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Bad Script" panose="02000000000000000000" pitchFamily="2" charset="0"/>
              </a:rPr>
              <a:t>Пассивный залог (</a:t>
            </a:r>
            <a:r>
              <a:rPr lang="ru-RU" b="1" dirty="0" err="1">
                <a:latin typeface="Bad Script" panose="02000000000000000000" pitchFamily="2" charset="0"/>
              </a:rPr>
              <a:t>passive</a:t>
            </a:r>
            <a:r>
              <a:rPr lang="ru-RU" b="1" dirty="0">
                <a:latin typeface="Bad Script" panose="02000000000000000000" pitchFamily="2" charset="0"/>
              </a:rPr>
              <a:t> </a:t>
            </a:r>
            <a:r>
              <a:rPr lang="ru-RU" b="1" dirty="0" err="1">
                <a:latin typeface="Bad Script" panose="02000000000000000000" pitchFamily="2" charset="0"/>
              </a:rPr>
              <a:t>voice</a:t>
            </a:r>
            <a:r>
              <a:rPr lang="ru-RU" b="1" dirty="0">
                <a:latin typeface="Bad Script" panose="02000000000000000000" pitchFamily="2" charset="0"/>
              </a:rPr>
              <a:t>)</a:t>
            </a:r>
            <a:r>
              <a:rPr lang="ru-RU" dirty="0">
                <a:latin typeface="Bad Script" panose="02000000000000000000" pitchFamily="2" charset="0"/>
              </a:rPr>
              <a:t> </a:t>
            </a:r>
            <a:r>
              <a:rPr lang="ru-RU" dirty="0" smtClean="0">
                <a:latin typeface="Bad Script" panose="02000000000000000000" pitchFamily="2" charset="0"/>
              </a:rPr>
              <a:t>обозначает, что действие совершается над каким-либо предметом.</a:t>
            </a:r>
            <a:endParaRPr lang="ru-RU" dirty="0">
              <a:latin typeface="Bad Script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Пример: Книга была прочитана вчера. – </a:t>
            </a:r>
            <a:r>
              <a:rPr lang="en-US" dirty="0" smtClean="0">
                <a:latin typeface="Baskerville Old Face" panose="02020602080505020303" pitchFamily="18" charset="0"/>
              </a:rPr>
              <a:t>The book was read yesterday. (</a:t>
            </a:r>
            <a:r>
              <a:rPr lang="ru-RU" dirty="0" smtClean="0">
                <a:latin typeface="Baskerville Old Face" panose="02020602080505020303" pitchFamily="18" charset="0"/>
              </a:rPr>
              <a:t>Книга сама себя не прочитала. Ее прочитал кто-то.</a:t>
            </a:r>
            <a:r>
              <a:rPr lang="en-US" dirty="0" smtClean="0">
                <a:latin typeface="Baskerville Old Face" panose="02020602080505020303" pitchFamily="18" charset="0"/>
              </a:rPr>
              <a:t>)</a:t>
            </a:r>
            <a:endParaRPr lang="ru-RU" dirty="0" smtClean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Baskerville Old Face" panose="02020602080505020303" pitchFamily="18" charset="0"/>
              </a:rPr>
              <a:t>Пример: Я родился. - </a:t>
            </a:r>
            <a:r>
              <a:rPr lang="en-US" dirty="0"/>
              <a:t>I </a:t>
            </a:r>
            <a:r>
              <a:rPr lang="en-US" b="1" dirty="0"/>
              <a:t>was </a:t>
            </a:r>
            <a:r>
              <a:rPr lang="en-US" b="1" dirty="0" smtClean="0"/>
              <a:t>born</a:t>
            </a:r>
            <a:r>
              <a:rPr lang="en-US" dirty="0" smtClean="0"/>
              <a:t>.</a:t>
            </a:r>
            <a:r>
              <a:rPr lang="en-US" dirty="0"/>
              <a:t> </a:t>
            </a:r>
            <a:r>
              <a:rPr lang="ru-RU" dirty="0" smtClean="0"/>
              <a:t>(Сам себя я не родил.)</a:t>
            </a:r>
            <a:endParaRPr lang="ru-RU" dirty="0" smtClean="0">
              <a:latin typeface="Baskerville Old Face" panose="02020602080505020303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944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Образование: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69" y="1400322"/>
            <a:ext cx="7610662" cy="5276924"/>
          </a:xfrm>
        </p:spPr>
      </p:pic>
    </p:spTree>
    <p:extLst>
      <p:ext uri="{BB962C8B-B14F-4D97-AF65-F5344CB8AC3E}">
        <p14:creationId xmlns:p14="http://schemas.microsoft.com/office/powerpoint/2010/main" val="342454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 русский язык переводится: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Возвратным глаголом на –</a:t>
            </a:r>
            <a:r>
              <a:rPr lang="ru-RU" dirty="0" err="1" smtClean="0"/>
              <a:t>сь</a:t>
            </a:r>
            <a:r>
              <a:rPr lang="ru-RU" dirty="0" smtClean="0"/>
              <a:t>, -</a:t>
            </a:r>
            <a:r>
              <a:rPr lang="ru-RU" dirty="0" err="1" smtClean="0"/>
              <a:t>ся</a:t>
            </a:r>
            <a:r>
              <a:rPr lang="ru-RU" dirty="0" smtClean="0"/>
              <a:t>.</a:t>
            </a:r>
          </a:p>
          <a:p>
            <a:r>
              <a:rPr lang="en-US" dirty="0" smtClean="0">
                <a:latin typeface="Bad Script" panose="02000000000000000000" pitchFamily="2" charset="0"/>
              </a:rPr>
              <a:t>The experiments are made every day. – </a:t>
            </a:r>
            <a:r>
              <a:rPr lang="ru-RU" dirty="0" smtClean="0">
                <a:latin typeface="Bad Script" panose="02000000000000000000" pitchFamily="2" charset="0"/>
              </a:rPr>
              <a:t>Опыты проводятся каждый день.</a:t>
            </a:r>
          </a:p>
          <a:p>
            <a:endParaRPr lang="ru-RU" dirty="0"/>
          </a:p>
          <a:p>
            <a:r>
              <a:rPr lang="ru-RU" dirty="0" smtClean="0"/>
              <a:t>Глаголом связкой ,,быть</a:t>
            </a:r>
            <a:r>
              <a:rPr lang="en-US" dirty="0" smtClean="0"/>
              <a:t>’’ </a:t>
            </a:r>
            <a:r>
              <a:rPr lang="ru-RU" dirty="0" smtClean="0"/>
              <a:t>и кратким причастием. </a:t>
            </a:r>
          </a:p>
          <a:p>
            <a:r>
              <a:rPr lang="en-US" dirty="0" smtClean="0">
                <a:latin typeface="Bad Script" panose="02000000000000000000" pitchFamily="2" charset="0"/>
              </a:rPr>
              <a:t>The experiment was made yesterday</a:t>
            </a:r>
            <a:r>
              <a:rPr lang="ru-RU" dirty="0" smtClean="0">
                <a:latin typeface="Bad Script" panose="02000000000000000000" pitchFamily="2" charset="0"/>
              </a:rPr>
              <a:t>. – Опыт был проведен вчера.</a:t>
            </a:r>
          </a:p>
          <a:p>
            <a:endParaRPr lang="ru-RU" dirty="0"/>
          </a:p>
          <a:p>
            <a:r>
              <a:rPr lang="ru-RU" dirty="0" smtClean="0"/>
              <a:t>Неопределенно- личным предложением. </a:t>
            </a:r>
          </a:p>
          <a:p>
            <a:r>
              <a:rPr lang="en-US" dirty="0" smtClean="0">
                <a:latin typeface="Bad Script" panose="02000000000000000000" pitchFamily="2" charset="0"/>
              </a:rPr>
              <a:t>She was spoken of at the meeting</a:t>
            </a:r>
            <a:r>
              <a:rPr lang="ru-RU" dirty="0" smtClean="0">
                <a:latin typeface="Bad Script" panose="02000000000000000000" pitchFamily="2" charset="0"/>
              </a:rPr>
              <a:t>. – О ней говорили на собрании.</a:t>
            </a:r>
            <a:endParaRPr lang="ru-RU" dirty="0"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794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 </a:t>
            </a:r>
            <a:r>
              <a:rPr lang="ru-RU" b="1" dirty="0"/>
              <a:t>отрицательных предложениях</a:t>
            </a:r>
            <a:r>
              <a:rPr lang="ru-RU" dirty="0"/>
              <a:t> частица </a:t>
            </a:r>
            <a:r>
              <a:rPr lang="ru-RU" b="1" dirty="0" err="1"/>
              <a:t>not</a:t>
            </a:r>
            <a:r>
              <a:rPr lang="ru-RU" b="1" dirty="0"/>
              <a:t> </a:t>
            </a:r>
            <a:r>
              <a:rPr lang="ru-RU" dirty="0"/>
              <a:t>ставится после вспомогательного глагола, а если их несколько, то после первого из </a:t>
            </a:r>
            <a:r>
              <a:rPr lang="ru-RU" dirty="0" smtClean="0"/>
              <a:t>них. - </a:t>
            </a:r>
            <a:r>
              <a:rPr lang="en-US" dirty="0"/>
              <a:t>He </a:t>
            </a:r>
            <a:r>
              <a:rPr lang="en-US" b="1" dirty="0"/>
              <a:t>has not been seen</a:t>
            </a:r>
            <a:r>
              <a:rPr lang="en-US" dirty="0"/>
              <a:t> anywhere.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Его</a:t>
            </a:r>
            <a:r>
              <a:rPr lang="en-US" dirty="0"/>
              <a:t> </a:t>
            </a:r>
            <a:r>
              <a:rPr lang="en-US" dirty="0" err="1"/>
              <a:t>нигде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видели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  <a:p>
            <a:pPr fontAlgn="base"/>
            <a:r>
              <a:rPr lang="ru-RU" dirty="0"/>
              <a:t>В </a:t>
            </a:r>
            <a:r>
              <a:rPr lang="ru-RU" b="1" dirty="0"/>
              <a:t>вопросительных предложениях</a:t>
            </a:r>
            <a:r>
              <a:rPr lang="ru-RU" dirty="0"/>
              <a:t> вспомогательный глагол (или первый из них) выносится на место перед подлежащим:</a:t>
            </a:r>
          </a:p>
          <a:p>
            <a:pPr fontAlgn="base"/>
            <a:r>
              <a:rPr lang="ru-RU" b="1" dirty="0" err="1"/>
              <a:t>Was</a:t>
            </a:r>
            <a:r>
              <a:rPr lang="ru-RU" b="1" dirty="0"/>
              <a:t> </a:t>
            </a:r>
            <a:r>
              <a:rPr lang="ru-RU" dirty="0" err="1"/>
              <a:t>your</a:t>
            </a:r>
            <a:r>
              <a:rPr lang="ru-RU" dirty="0"/>
              <a:t> </a:t>
            </a:r>
            <a:r>
              <a:rPr lang="ru-RU" dirty="0" err="1"/>
              <a:t>wallet</a:t>
            </a:r>
            <a:r>
              <a:rPr lang="ru-RU" dirty="0"/>
              <a:t> </a:t>
            </a:r>
            <a:r>
              <a:rPr lang="ru-RU" b="1" dirty="0" err="1"/>
              <a:t>stolen</a:t>
            </a:r>
            <a:r>
              <a:rPr lang="ru-RU" dirty="0"/>
              <a:t>?</a:t>
            </a:r>
            <a:br>
              <a:rPr lang="ru-RU" dirty="0"/>
            </a:br>
            <a:r>
              <a:rPr lang="ru-RU" dirty="0"/>
              <a:t>Ваш бумажник был украден?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396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ЗАПОМНИ!!!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деятель ОДУШЕВЛЕННОЕ ЛИЦО, то перед ним ставится предлог </a:t>
            </a:r>
            <a:r>
              <a:rPr lang="en-US" dirty="0" smtClean="0"/>
              <a:t>By</a:t>
            </a:r>
          </a:p>
          <a:p>
            <a:endParaRPr lang="en-US" dirty="0"/>
          </a:p>
          <a:p>
            <a:r>
              <a:rPr lang="ru-RU" dirty="0" smtClean="0"/>
              <a:t>Если НЕОДУШЕВЛЕННОЕ – </a:t>
            </a:r>
            <a:r>
              <a:rPr lang="en-US" dirty="0" smtClean="0"/>
              <a:t>WITH</a:t>
            </a:r>
            <a:endParaRPr lang="ru-RU" dirty="0" smtClean="0"/>
          </a:p>
          <a:p>
            <a:endParaRPr lang="en-US" dirty="0" smtClean="0"/>
          </a:p>
          <a:p>
            <a:r>
              <a:rPr lang="en-US" dirty="0" smtClean="0">
                <a:latin typeface="Bad Script" panose="02000000000000000000" pitchFamily="2" charset="0"/>
              </a:rPr>
              <a:t>The letter was written by him with a pencil</a:t>
            </a:r>
            <a:r>
              <a:rPr lang="ru-RU" dirty="0" smtClean="0">
                <a:latin typeface="Bad Script" panose="02000000000000000000" pitchFamily="2" charset="0"/>
              </a:rPr>
              <a:t>. – Письмо было написано им карандашом.</a:t>
            </a:r>
            <a:endParaRPr lang="ru-RU" dirty="0"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4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Bad Script" panose="02000000000000000000" pitchFamily="2" charset="0"/>
              </a:rPr>
              <a:t>Давай потренируемся:</a:t>
            </a:r>
            <a:endParaRPr lang="ru-RU" dirty="0">
              <a:latin typeface="Bad Script" panose="02000000000000000000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" r="6095"/>
          <a:stretch>
            <a:fillRect/>
          </a:stretch>
        </p:blipFill>
        <p:spPr>
          <a:xfrm>
            <a:off x="8108744" y="0"/>
            <a:ext cx="4083256" cy="3224176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42260" y="1924493"/>
            <a:ext cx="7566484" cy="3944495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Segoe Print" panose="02000600000000000000" pitchFamily="2" charset="0"/>
              </a:rPr>
              <a:t>Переведи на русский: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latin typeface="Segoe Print" panose="02000600000000000000" pitchFamily="2" charset="0"/>
              </a:rPr>
              <a:t>Our house was built by grandfather many years ago.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latin typeface="Segoe Print" panose="02000600000000000000" pitchFamily="2" charset="0"/>
              </a:rPr>
              <a:t>Kate was being waited for at five.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latin typeface="Segoe Print" panose="02000600000000000000" pitchFamily="2" charset="0"/>
              </a:rPr>
              <a:t>The boy was looked at with surprised.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latin typeface="Segoe Print" panose="02000600000000000000" pitchFamily="2" charset="0"/>
              </a:rPr>
              <a:t>This tree was planted by my grandfather.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latin typeface="Segoe Print" panose="02000600000000000000" pitchFamily="2" charset="0"/>
              </a:rPr>
              <a:t>All houses were damaged with a storm.</a:t>
            </a:r>
          </a:p>
          <a:p>
            <a:pPr marL="342900" indent="-342900">
              <a:buAutoNum type="arabicPeriod"/>
            </a:pPr>
            <a:endParaRPr lang="en-US" sz="1800" dirty="0">
              <a:latin typeface="Segoe Print" panose="02000600000000000000" pitchFamily="2" charset="0"/>
            </a:endParaRPr>
          </a:p>
          <a:p>
            <a:r>
              <a:rPr lang="ru-RU" sz="1800" dirty="0" smtClean="0">
                <a:latin typeface="Segoe Print" panose="02000600000000000000" pitchFamily="2" charset="0"/>
              </a:rPr>
              <a:t>Переведи на английский: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Segoe Print" panose="02000600000000000000" pitchFamily="2" charset="0"/>
              </a:rPr>
              <a:t>Текст был переведен Катей.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Segoe Print" panose="02000600000000000000" pitchFamily="2" charset="0"/>
              </a:rPr>
              <a:t>Все работы были сделаны очень хорошо.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Segoe Print" panose="02000600000000000000" pitchFamily="2" charset="0"/>
              </a:rPr>
              <a:t>За доктором уже послали.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Segoe Print" panose="02000600000000000000" pitchFamily="2" charset="0"/>
              </a:rPr>
              <a:t>Программа будет отослана через 5 минут.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Segoe Print" panose="02000600000000000000" pitchFamily="2" charset="0"/>
              </a:rPr>
              <a:t>На нового ученика смотрели с любопытством</a:t>
            </a:r>
            <a:r>
              <a:rPr lang="ru-RU" sz="1800" dirty="0" smtClean="0"/>
              <a:t>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5610670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232</Words>
  <Application>Microsoft Office PowerPoint</Application>
  <PresentationFormat>Широкоэкранный</PresentationFormat>
  <Paragraphs>40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Bad Script</vt:lpstr>
      <vt:lpstr>Baskerville Old Face</vt:lpstr>
      <vt:lpstr>Calibri</vt:lpstr>
      <vt:lpstr>Calibri Light</vt:lpstr>
      <vt:lpstr>Segoe Print</vt:lpstr>
      <vt:lpstr>Тема Office</vt:lpstr>
      <vt:lpstr>PASSIVE VOICE - </vt:lpstr>
      <vt:lpstr>Пассивный залог (passive voice) обозначает, что действие совершается над каким-либо предметом.</vt:lpstr>
      <vt:lpstr>Образование:</vt:lpstr>
      <vt:lpstr>На русский язык переводится:</vt:lpstr>
      <vt:lpstr>Презентация PowerPoint</vt:lpstr>
      <vt:lpstr>ЗАПОМНИ!!!</vt:lpstr>
      <vt:lpstr>Давай потренируемся: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PASSIVE VOICE -</dc:title>
  <dc:creator>Карина</dc:creator>
  <cp:lastModifiedBy>Карина</cp:lastModifiedBy>
  <cp:revision>6</cp:revision>
  <dcterms:created xsi:type="dcterms:W3CDTF">2020-05-12T20:57:08Z</dcterms:created>
  <dcterms:modified xsi:type="dcterms:W3CDTF">2020-05-12T21:35:36Z</dcterms:modified>
</cp:coreProperties>
</file>